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13716000" cx="24377650"/>
  <p:notesSz cx="6858000" cy="9144000"/>
  <p:embeddedFontLst>
    <p:embeddedFont>
      <p:font typeface="Roboto Black"/>
      <p:bold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Lato Light"/>
      <p:regular r:id="rId31"/>
      <p:bold r:id="rId32"/>
      <p:italic r:id="rId33"/>
      <p:boldItalic r:id="rId34"/>
    </p:embeddedFont>
    <p:embeddedFont>
      <p:font typeface="Roboto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9C47E01-1073-4A62-BFAD-045FDF23697F}">
  <a:tblStyle styleId="{19C47E01-1073-4A62-BFAD-045FDF2369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Black-boldItalic.fntdata"/><Relationship Id="rId21" Type="http://schemas.openxmlformats.org/officeDocument/2006/relationships/font" Target="fonts/RobotoBlack-bold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Ligh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33" Type="http://schemas.openxmlformats.org/officeDocument/2006/relationships/font" Target="fonts/LatoLight-italic.fntdata"/><Relationship Id="rId10" Type="http://schemas.openxmlformats.org/officeDocument/2006/relationships/slide" Target="slides/slide4.xml"/><Relationship Id="rId32" Type="http://schemas.openxmlformats.org/officeDocument/2006/relationships/font" Target="fonts/LatoLight-bold.fntdata"/><Relationship Id="rId13" Type="http://schemas.openxmlformats.org/officeDocument/2006/relationships/slide" Target="slides/slide7.xml"/><Relationship Id="rId35" Type="http://schemas.openxmlformats.org/officeDocument/2006/relationships/font" Target="fonts/RobotoLight-regular.fntdata"/><Relationship Id="rId12" Type="http://schemas.openxmlformats.org/officeDocument/2006/relationships/slide" Target="slides/slide6.xml"/><Relationship Id="rId34" Type="http://schemas.openxmlformats.org/officeDocument/2006/relationships/font" Target="fonts/LatoLight-boldItalic.fntdata"/><Relationship Id="rId15" Type="http://schemas.openxmlformats.org/officeDocument/2006/relationships/slide" Target="slides/slide9.xml"/><Relationship Id="rId37" Type="http://schemas.openxmlformats.org/officeDocument/2006/relationships/font" Target="fonts/RobotoLight-italic.fntdata"/><Relationship Id="rId14" Type="http://schemas.openxmlformats.org/officeDocument/2006/relationships/slide" Target="slides/slide8.xml"/><Relationship Id="rId36" Type="http://schemas.openxmlformats.org/officeDocument/2006/relationships/font" Target="fonts/Roboto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RobotoLigh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41157c8aa_2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41157c8aa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141157c8aa_2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bd883d690_0_4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bd883d69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bd883d690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bd883d6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bd883d690_0_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bd883d69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09e24a58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09e24a5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e09e24a58b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bd883d690_5_310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bd883d690_5_3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bd883d690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bd883d6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41157c8aa_0_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41157c8a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bd883d690_0_3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bd883d6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831006" y="1985533"/>
            <a:ext cx="22715700" cy="54735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830984" y="7557667"/>
            <a:ext cx="22715700" cy="21135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830984" y="2949667"/>
            <a:ext cx="22715700" cy="52359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830984" y="8405933"/>
            <a:ext cx="22715700" cy="3468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 rtl="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cxnSp>
        <p:nvCxnSpPr>
          <p:cNvPr id="57" name="Google Shape;57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" name="Google Shape;59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61" name="Google Shape;61;p13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grpSp>
        <p:nvGrpSpPr>
          <p:cNvPr id="63" name="Google Shape;63;p13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64" name="Google Shape;64;p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" name="Google Shape;66;p13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67" name="Google Shape;67;p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13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grpSp>
        <p:nvGrpSpPr>
          <p:cNvPr id="71" name="Google Shape;71;p13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72" name="Google Shape;72;p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3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3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lnSpcReduction="10000"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4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85" name="Google Shape;85;p15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87" name="Google Shape;87;p15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9" name="Google Shape;89;p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5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" name="Google Shape;94;p1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cxnSp>
        <p:nvCxnSpPr>
          <p:cNvPr id="95" name="Google Shape;95;p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7" name="Google Shape;97;p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99" name="Google Shape;99;p16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0984" y="5735600"/>
            <a:ext cx="22715700" cy="22449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830984" y="3073267"/>
            <a:ext cx="106635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12883044" y="3073267"/>
            <a:ext cx="106635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830984" y="1481600"/>
            <a:ext cx="7485900" cy="20151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830984" y="3705600"/>
            <a:ext cx="7485900" cy="8478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1306993" y="1200400"/>
            <a:ext cx="16976400" cy="109089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12188825" y="-333"/>
            <a:ext cx="121887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707816" y="3288467"/>
            <a:ext cx="10784400" cy="39528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707816" y="7474867"/>
            <a:ext cx="10784400" cy="3293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13168570" y="1930867"/>
            <a:ext cx="10229400" cy="98535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830984" y="11281533"/>
            <a:ext cx="15992700" cy="1613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indent="-463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indent="-4635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indent="-4635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indent="-4635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indent="-4635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indent="-4635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indent="-4635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indent="-4635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 algn="r">
              <a:buNone/>
              <a:defRPr sz="2700">
                <a:solidFill>
                  <a:schemeClr val="dk2"/>
                </a:solidFill>
              </a:defRPr>
            </a:lvl1pPr>
            <a:lvl2pPr lvl="1" rtl="0" algn="r">
              <a:buNone/>
              <a:defRPr sz="2700">
                <a:solidFill>
                  <a:schemeClr val="dk2"/>
                </a:solidFill>
              </a:defRPr>
            </a:lvl2pPr>
            <a:lvl3pPr lvl="2" rtl="0" algn="r">
              <a:buNone/>
              <a:defRPr sz="2700">
                <a:solidFill>
                  <a:schemeClr val="dk2"/>
                </a:solidFill>
              </a:defRPr>
            </a:lvl3pPr>
            <a:lvl4pPr lvl="3" rtl="0" algn="r">
              <a:buNone/>
              <a:defRPr sz="2700">
                <a:solidFill>
                  <a:schemeClr val="dk2"/>
                </a:solidFill>
              </a:defRPr>
            </a:lvl4pPr>
            <a:lvl5pPr lvl="4" rtl="0" algn="r">
              <a:buNone/>
              <a:defRPr sz="2700">
                <a:solidFill>
                  <a:schemeClr val="dk2"/>
                </a:solidFill>
              </a:defRPr>
            </a:lvl5pPr>
            <a:lvl6pPr lvl="5" rtl="0" algn="r">
              <a:buNone/>
              <a:defRPr sz="2700">
                <a:solidFill>
                  <a:schemeClr val="dk2"/>
                </a:solidFill>
              </a:defRPr>
            </a:lvl6pPr>
            <a:lvl7pPr lvl="6" rtl="0" algn="r">
              <a:buNone/>
              <a:defRPr sz="2700">
                <a:solidFill>
                  <a:schemeClr val="dk2"/>
                </a:solidFill>
              </a:defRPr>
            </a:lvl7pPr>
            <a:lvl8pPr lvl="7" rtl="0" algn="r">
              <a:buNone/>
              <a:defRPr sz="2700">
                <a:solidFill>
                  <a:schemeClr val="dk2"/>
                </a:solidFill>
              </a:defRPr>
            </a:lvl8pPr>
            <a:lvl9pPr lvl="8" rtl="0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21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idx="4294967295"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22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Aman, Ariadne, Brandon, Gabriel, Garin, Shahar</a:t>
            </a:r>
            <a:endParaRPr sz="5022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Exploitation: </a:t>
            </a:r>
            <a:r>
              <a:rPr lang="en-US">
                <a:solidFill>
                  <a:schemeClr val="lt1"/>
                </a:solidFill>
              </a:rPr>
              <a:t>Privilege</a:t>
            </a:r>
            <a:r>
              <a:rPr lang="en-US">
                <a:solidFill>
                  <a:schemeClr val="lt1"/>
                </a:solidFill>
              </a:rPr>
              <a:t> </a:t>
            </a:r>
            <a:r>
              <a:rPr lang="en-US">
                <a:solidFill>
                  <a:schemeClr val="lt1"/>
                </a:solidFill>
              </a:rPr>
              <a:t>Escalation</a:t>
            </a:r>
            <a:r>
              <a:rPr lang="en-US">
                <a:solidFill>
                  <a:srgbClr val="9E9E9E"/>
                </a:solidFill>
              </a:rPr>
              <a:t>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26"/>
          <p:cNvSpPr txBox="1"/>
          <p:nvPr>
            <p:ph idx="3" type="body"/>
          </p:nvPr>
        </p:nvSpPr>
        <p:spPr>
          <a:xfrm>
            <a:off x="717350" y="1736700"/>
            <a:ext cx="22942800" cy="113478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Summarize the following: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did you exploit the vulnerability? E.g., which tool (Nmap, etc.) or technique (XSS, etc.)? </a:t>
            </a:r>
            <a:endParaRPr sz="3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We exploited the vulnerability by using Python</a:t>
            </a:r>
            <a:endParaRPr sz="3600">
              <a:solidFill>
                <a:srgbClr val="FF0000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What did the exploit achieve? E.g., did it grant you a user shell, root access, etc.? </a:t>
            </a:r>
            <a:endParaRPr sz="3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This exploit achieved root access to the target machine</a:t>
            </a:r>
            <a:endParaRPr sz="3600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350">
              <a:solidFill>
                <a:srgbClr val="FF0000"/>
              </a:solidFill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6573563" y="8386600"/>
            <a:ext cx="10756875" cy="24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96" name="Google Shape;196;p27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7" name="Google Shape;197;p27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-32716" y="5040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Stealth Exploitation of Port Scanning 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28"/>
          <p:cNvSpPr txBox="1"/>
          <p:nvPr>
            <p:ph idx="3" type="body"/>
          </p:nvPr>
        </p:nvSpPr>
        <p:spPr>
          <a:xfrm>
            <a:off x="31625" y="1756425"/>
            <a:ext cx="16018500" cy="13557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Monitoring Overview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alerts detect this exploit?  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HTTP Request Size</a:t>
            </a:r>
            <a:endParaRPr sz="3600">
              <a:solidFill>
                <a:srgbClr val="FF0000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metrics do they measure?</a:t>
            </a:r>
            <a:r>
              <a:rPr lang="en-US" sz="3600">
                <a:solidFill>
                  <a:schemeClr val="dk1"/>
                </a:solidFill>
              </a:rPr>
              <a:t>  </a:t>
            </a:r>
            <a:endParaRPr sz="3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Packetbeat</a:t>
            </a:r>
            <a:endParaRPr sz="3600">
              <a:solidFill>
                <a:srgbClr val="FF0000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thresholds do they fire at?</a:t>
            </a:r>
            <a:r>
              <a:rPr lang="en-US" sz="3600">
                <a:solidFill>
                  <a:schemeClr val="dk1"/>
                </a:solidFill>
              </a:rPr>
              <a:t> </a:t>
            </a:r>
            <a:endParaRPr sz="3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&gt;</a:t>
            </a:r>
            <a:r>
              <a:rPr lang="en-US" sz="3600">
                <a:solidFill>
                  <a:srgbClr val="FF0000"/>
                </a:solidFill>
              </a:rPr>
              <a:t>3500 in 1 minute</a:t>
            </a:r>
            <a:br>
              <a:rPr lang="en-US" sz="3600">
                <a:solidFill>
                  <a:srgbClr val="E6B8AF"/>
                </a:solidFill>
              </a:rPr>
            </a:br>
            <a:endParaRPr sz="3600">
              <a:solidFill>
                <a:srgbClr val="E6B8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Mitigating Detection</a:t>
            </a:r>
            <a:endParaRPr b="1" sz="36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can you execute the same exploit without triggering the alert?</a:t>
            </a:r>
            <a:endParaRPr sz="36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nmap -sS 192.168.1.110</a:t>
            </a:r>
            <a:br>
              <a:rPr lang="en-US" sz="3600">
                <a:solidFill>
                  <a:srgbClr val="FF0000"/>
                </a:solidFill>
              </a:rPr>
            </a:br>
            <a:endParaRPr sz="3600">
              <a:solidFill>
                <a:srgbClr val="FF0000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Are there alternative exploits that may perform better? </a:t>
            </a:r>
            <a:endParaRPr sz="36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nmap -sS -A 192.168.1.110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 rotWithShape="1">
          <a:blip r:embed="rId4">
            <a:alphaModFix amt="71000"/>
          </a:blip>
          <a:srcRect b="0" l="0" r="0" t="999"/>
          <a:stretch/>
        </p:blipFill>
        <p:spPr>
          <a:xfrm>
            <a:off x="14295675" y="2148600"/>
            <a:ext cx="9814825" cy="94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Stealth Exploitation of Enumerating WordPress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1" name="Google Shape;211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Google Shape;212;p29"/>
          <p:cNvSpPr txBox="1"/>
          <p:nvPr>
            <p:ph idx="3" type="body"/>
          </p:nvPr>
        </p:nvSpPr>
        <p:spPr>
          <a:xfrm>
            <a:off x="0" y="1582350"/>
            <a:ext cx="16037700" cy="11477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Monitoring Overview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alerts detect this exploit?</a:t>
            </a:r>
            <a:r>
              <a:rPr lang="en-US" sz="3600">
                <a:solidFill>
                  <a:schemeClr val="dk1"/>
                </a:solidFill>
              </a:rPr>
              <a:t> </a:t>
            </a:r>
            <a:endParaRPr sz="3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Excessive HTTP Errors &amp; HTTP Request Size monitoring</a:t>
            </a:r>
            <a:endParaRPr sz="3600">
              <a:solidFill>
                <a:srgbClr val="FF0000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metrics do they measure? 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Packetbeat</a:t>
            </a:r>
            <a:endParaRPr sz="3600">
              <a:solidFill>
                <a:srgbClr val="FF0000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thresholds do they fire at? 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HTTP response code &gt;=400 in 5 minutes &amp; HTTP request size</a:t>
            </a:r>
            <a:endParaRPr sz="36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&gt;= 3500 in 1 minute</a:t>
            </a:r>
            <a:endParaRPr sz="3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Mitigating Detection</a:t>
            </a:r>
            <a:endParaRPr b="1"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can you execute the same exploit without triggering the alert?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wpscan -- url http://192.168.1.110/wordpress --wp-content-dir -at -eu</a:t>
            </a:r>
            <a:endParaRPr sz="3600">
              <a:solidFill>
                <a:srgbClr val="FF0000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Are there alternative exploits that may perform better?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wp scan is the best performing exploit to use against wordpress</a:t>
            </a:r>
            <a:endParaRPr sz="36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</a:endParaRPr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4979050" y="1968175"/>
            <a:ext cx="9202850" cy="63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 rotWithShape="1">
          <a:blip r:embed="rId5">
            <a:alphaModFix amt="70000"/>
          </a:blip>
          <a:srcRect b="0" l="0" r="1826" t="0"/>
          <a:stretch/>
        </p:blipFill>
        <p:spPr>
          <a:xfrm>
            <a:off x="14979050" y="8350525"/>
            <a:ext cx="9202849" cy="44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Stealth Exploitation of</a:t>
            </a:r>
            <a:r>
              <a:rPr lang="en-US">
                <a:solidFill>
                  <a:schemeClr val="lt1"/>
                </a:solidFill>
              </a:rPr>
              <a:t> Weak Passwords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30"/>
          <p:cNvSpPr txBox="1"/>
          <p:nvPr>
            <p:ph idx="3" type="body"/>
          </p:nvPr>
        </p:nvSpPr>
        <p:spPr>
          <a:xfrm>
            <a:off x="0" y="1820900"/>
            <a:ext cx="23646300" cy="113082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-US" sz="3600">
                <a:solidFill>
                  <a:schemeClr val="lt1"/>
                </a:solidFill>
              </a:rPr>
              <a:t>Monitoring Overview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alerts detect this exploit?  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There was no alert that was set off since we ran John on our local machine</a:t>
            </a:r>
            <a:endParaRPr sz="36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88"/>
              <a:buNone/>
            </a:pPr>
            <a:r>
              <a:rPr b="1" lang="en-US" sz="3600">
                <a:solidFill>
                  <a:schemeClr val="lt1"/>
                </a:solidFill>
              </a:rPr>
              <a:t>Mitigating Detection</a:t>
            </a:r>
            <a:endParaRPr b="1"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can you execute the same exploit without triggering the alert?</a:t>
            </a: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To use John the Ripper without triggering any alerts,  you would make a copy of the hashed passwords to your local machine and run John the Ripper there</a:t>
            </a:r>
            <a:endParaRPr sz="3600">
              <a:solidFill>
                <a:srgbClr val="FF0000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Are there alternative exploits that may perform better? 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We can use Hashcat rather than John the Ripper to crack the password. Hashcat can be configured to use the GPUs (rather than CPU) of the machine </a:t>
            </a:r>
            <a:endParaRPr sz="36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688"/>
              <a:buNone/>
            </a:pPr>
            <a:r>
              <a:t/>
            </a:r>
            <a:endParaRPr b="1" sz="3350">
              <a:solidFill>
                <a:schemeClr val="lt1"/>
              </a:solidFill>
            </a:endParaRPr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>
            <a:off x="7071837" y="10243900"/>
            <a:ext cx="9265825" cy="18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-32691" y="5040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" name="Google Shape;113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-US">
                <a:solidFill>
                  <a:schemeClr val="lt1"/>
                </a:solidFill>
              </a:rPr>
              <a:t>This document contains the following resources: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1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 flipH="1">
            <a:off x="1737125" y="5149775"/>
            <a:ext cx="6700200" cy="7194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9060000" dist="5143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7" name="Google Shape;117;p18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Network Topology &amp; Critical Vulnerabilities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18" name="Google Shape;118;p18"/>
          <p:cNvSpPr/>
          <p:nvPr/>
        </p:nvSpPr>
        <p:spPr>
          <a:xfrm flipH="1">
            <a:off x="9131525" y="5149775"/>
            <a:ext cx="6700200" cy="7194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220000" dist="419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Exploits Used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0" name="Google Shape;120;p18"/>
          <p:cNvSpPr/>
          <p:nvPr/>
        </p:nvSpPr>
        <p:spPr>
          <a:xfrm flipH="1">
            <a:off x="16876500" y="5149775"/>
            <a:ext cx="6700200" cy="7194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6660000" dist="3810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Methods Used to </a:t>
            </a:r>
            <a:r>
              <a:rPr b="1" lang="en-US">
                <a:solidFill>
                  <a:schemeClr val="lt1"/>
                </a:solidFill>
              </a:rPr>
              <a:t>Avoid Detection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1218875" y="3588175"/>
            <a:ext cx="1446900" cy="1408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>
            <a:noFill/>
          </a:ln>
          <a:effectLst>
            <a:outerShdw blurRad="57150" rotWithShape="0" algn="bl" dir="15540000" dist="400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01</a:t>
            </a:r>
            <a:endParaRPr sz="5400"/>
          </a:p>
        </p:txBody>
      </p:sp>
      <p:sp>
        <p:nvSpPr>
          <p:cNvPr id="123" name="Google Shape;123;p18"/>
          <p:cNvSpPr/>
          <p:nvPr/>
        </p:nvSpPr>
        <p:spPr>
          <a:xfrm>
            <a:off x="8605450" y="3588175"/>
            <a:ext cx="1446900" cy="1408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02</a:t>
            </a:r>
            <a:endParaRPr sz="5400"/>
          </a:p>
        </p:txBody>
      </p:sp>
      <p:sp>
        <p:nvSpPr>
          <p:cNvPr id="124" name="Google Shape;124;p18"/>
          <p:cNvSpPr/>
          <p:nvPr/>
        </p:nvSpPr>
        <p:spPr>
          <a:xfrm>
            <a:off x="16358550" y="3588175"/>
            <a:ext cx="1446900" cy="1408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03</a:t>
            </a:r>
            <a:endParaRPr sz="5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2" name="Google Shape;132;p19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idx="3" type="subTitle"/>
          </p:nvPr>
        </p:nvSpPr>
        <p:spPr>
          <a:xfrm>
            <a:off x="18770000" y="2427925"/>
            <a:ext cx="4874700" cy="10092900"/>
          </a:xfrm>
          <a:prstGeom prst="rect">
            <a:avLst/>
          </a:prstGeom>
          <a:gradFill>
            <a:gsLst>
              <a:gs pos="0">
                <a:srgbClr val="999999"/>
              </a:gs>
              <a:gs pos="50000">
                <a:srgbClr val="D9D9D9"/>
              </a:gs>
              <a:gs pos="100000">
                <a:schemeClr val="lt1"/>
              </a:gs>
            </a:gsLst>
            <a:lin ang="10800025" scaled="0"/>
          </a:gra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rmAutofit fontScale="40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962"/>
              <a:buFont typeface="Arial"/>
              <a:buNone/>
            </a:pPr>
            <a:r>
              <a:rPr lang="en-US" sz="675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67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Address Range: </a:t>
            </a:r>
            <a:r>
              <a:rPr lang="en-US" sz="6550">
                <a:solidFill>
                  <a:srgbClr val="FF0000"/>
                </a:solidFill>
              </a:rPr>
              <a:t>192.168.1.0/24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Netmask: </a:t>
            </a:r>
            <a:r>
              <a:rPr lang="en-US" sz="6550">
                <a:solidFill>
                  <a:srgbClr val="FF0000"/>
                </a:solidFill>
              </a:rPr>
              <a:t>255.255.255.0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Gateway:</a:t>
            </a:r>
            <a:r>
              <a:rPr b="1" lang="en-US" sz="6550">
                <a:solidFill>
                  <a:srgbClr val="FF0000"/>
                </a:solidFill>
              </a:rPr>
              <a:t> </a:t>
            </a:r>
            <a:r>
              <a:rPr lang="en-US" sz="6550">
                <a:solidFill>
                  <a:srgbClr val="FF0000"/>
                </a:solidFill>
              </a:rPr>
              <a:t>192.168.1.1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t/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962"/>
              <a:buFont typeface="Arial"/>
              <a:buNone/>
            </a:pPr>
            <a:r>
              <a:rPr lang="en-US" sz="675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675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IPv4: </a:t>
            </a:r>
            <a:r>
              <a:rPr lang="en-US" sz="6550">
                <a:solidFill>
                  <a:srgbClr val="FF0000"/>
                </a:solidFill>
              </a:rPr>
              <a:t>192.168.1.1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OS: </a:t>
            </a:r>
            <a:r>
              <a:rPr lang="en-US" sz="6550">
                <a:solidFill>
                  <a:srgbClr val="FF0000"/>
                </a:solidFill>
              </a:rPr>
              <a:t>Window 10 Pro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Ho</a:t>
            </a:r>
            <a:r>
              <a:rPr b="1" lang="en-US" sz="6550"/>
              <a:t>stname: </a:t>
            </a:r>
            <a:r>
              <a:rPr lang="en-US" sz="6550">
                <a:solidFill>
                  <a:srgbClr val="FF0000"/>
                </a:solidFill>
              </a:rPr>
              <a:t>ML-REFVM-683327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t/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IPv4: </a:t>
            </a:r>
            <a:r>
              <a:rPr lang="en-US" sz="6550">
                <a:solidFill>
                  <a:srgbClr val="FF0000"/>
                </a:solidFill>
              </a:rPr>
              <a:t>192.168.1.90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OS: </a:t>
            </a:r>
            <a:r>
              <a:rPr lang="en-US" sz="6550">
                <a:solidFill>
                  <a:srgbClr val="FF0000"/>
                </a:solidFill>
              </a:rPr>
              <a:t>Kali Linux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Hostname: </a:t>
            </a:r>
            <a:r>
              <a:rPr lang="en-US" sz="6550">
                <a:solidFill>
                  <a:srgbClr val="FF0000"/>
                </a:solidFill>
              </a:rPr>
              <a:t>Kali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t/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IPv4: </a:t>
            </a:r>
            <a:r>
              <a:rPr lang="en-US" sz="6550">
                <a:solidFill>
                  <a:srgbClr val="FF0000"/>
                </a:solidFill>
              </a:rPr>
              <a:t>192.168.1.110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OS: </a:t>
            </a:r>
            <a:r>
              <a:rPr lang="en-US" sz="6550">
                <a:solidFill>
                  <a:srgbClr val="FF0000"/>
                </a:solidFill>
              </a:rPr>
              <a:t>Linux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H</a:t>
            </a:r>
            <a:r>
              <a:rPr b="1" lang="en-US" sz="6550"/>
              <a:t>o</a:t>
            </a:r>
            <a:r>
              <a:rPr b="1" lang="en-US" sz="6550"/>
              <a:t>stname: </a:t>
            </a:r>
            <a:r>
              <a:rPr lang="en-US" sz="6550">
                <a:solidFill>
                  <a:srgbClr val="FF0000"/>
                </a:solidFill>
              </a:rPr>
              <a:t>Target1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t/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IPv4:</a:t>
            </a:r>
            <a:r>
              <a:rPr b="1" lang="en-US" sz="6550">
                <a:solidFill>
                  <a:srgbClr val="FF0000"/>
                </a:solidFill>
              </a:rPr>
              <a:t> </a:t>
            </a:r>
            <a:r>
              <a:rPr lang="en-US" sz="6550">
                <a:solidFill>
                  <a:srgbClr val="FF0000"/>
                </a:solidFill>
              </a:rPr>
              <a:t>192.168.1.100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OS:</a:t>
            </a:r>
            <a:r>
              <a:rPr b="1" lang="en-US" sz="6550">
                <a:solidFill>
                  <a:srgbClr val="DD7E6B"/>
                </a:solidFill>
              </a:rPr>
              <a:t> </a:t>
            </a:r>
            <a:r>
              <a:rPr lang="en-US" sz="6550">
                <a:solidFill>
                  <a:srgbClr val="FF0000"/>
                </a:solidFill>
              </a:rPr>
              <a:t>Linux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Hostname:</a:t>
            </a:r>
            <a:r>
              <a:rPr lang="en-US" sz="6550">
                <a:solidFill>
                  <a:srgbClr val="FF0000"/>
                </a:solidFill>
              </a:rPr>
              <a:t> ELK</a:t>
            </a:r>
            <a:endParaRPr sz="655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305"/>
              <a:buFont typeface="Arial"/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 txBox="1"/>
          <p:nvPr>
            <p:ph type="title"/>
          </p:nvPr>
        </p:nvSpPr>
        <p:spPr>
          <a:xfrm>
            <a:off x="710475" y="257975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9" name="Google Shape;139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16" y="2427925"/>
            <a:ext cx="17290158" cy="1009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-32704" y="5040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Critical Vulnerabilities</a:t>
            </a:r>
            <a:r>
              <a:rPr lang="en-US">
                <a:solidFill>
                  <a:schemeClr val="lt1"/>
                </a:solidFill>
              </a:rPr>
              <a:t>: Target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21"/>
          <p:cNvSpPr txBox="1"/>
          <p:nvPr>
            <p:ph idx="3" type="body"/>
          </p:nvPr>
        </p:nvSpPr>
        <p:spPr>
          <a:xfrm>
            <a:off x="71742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</a:rPr>
              <a:t>Our assessment uncovered the following critical </a:t>
            </a:r>
            <a:r>
              <a:rPr lang="en-US" sz="4400">
                <a:solidFill>
                  <a:schemeClr val="lt1"/>
                </a:solidFill>
              </a:rPr>
              <a:t>vulnerabilities</a:t>
            </a:r>
            <a:r>
              <a:rPr lang="en-US" sz="4400">
                <a:solidFill>
                  <a:schemeClr val="lt1"/>
                </a:solidFill>
              </a:rPr>
              <a:t> in Target 1.</a:t>
            </a:r>
            <a:endParaRPr sz="4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8" name="Google Shape;148;p21"/>
          <p:cNvGraphicFramePr/>
          <p:nvPr/>
        </p:nvGraphicFramePr>
        <p:xfrm>
          <a:off x="1191025" y="33558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{19C47E01-1073-4A62-BFAD-045FDF23697F}</a:tableStyleId>
              </a:tblPr>
              <a:tblGrid>
                <a:gridCol w="7331875"/>
                <a:gridCol w="7331875"/>
                <a:gridCol w="7331875"/>
              </a:tblGrid>
              <a:tr h="93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7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scanning</a:t>
                      </a:r>
                      <a:endParaRPr sz="36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Nmap to detect open ports</a:t>
                      </a:r>
                      <a:endParaRPr sz="36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 vulnerable ports and services</a:t>
                      </a:r>
                      <a:endParaRPr sz="36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7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Enumerate Wordpress</a:t>
                      </a:r>
                      <a:endParaRPr sz="36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WPScan to enumerate </a:t>
                      </a: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usernames</a:t>
                      </a:r>
                      <a:endParaRPr sz="36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Enumerate user account</a:t>
                      </a:r>
                      <a:endParaRPr sz="36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</a:t>
                      </a:r>
                      <a:endParaRPr sz="36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a password that can be easily guessed or cracked</a:t>
                      </a:r>
                      <a:endParaRPr sz="36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 access to the machine using SSH</a:t>
                      </a:r>
                      <a:endParaRPr sz="36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 Escalation</a:t>
                      </a:r>
                      <a:endParaRPr sz="36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Python to gain root access by escalating </a:t>
                      </a: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</a:t>
                      </a:r>
                      <a:endParaRPr sz="36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 root access to the machine</a:t>
                      </a:r>
                      <a:endParaRPr sz="36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6" name="Google Shape;156;p22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Exploitation: Port Scanning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2" name="Google Shape;162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23"/>
          <p:cNvSpPr txBox="1"/>
          <p:nvPr>
            <p:ph idx="3" type="body"/>
          </p:nvPr>
        </p:nvSpPr>
        <p:spPr>
          <a:xfrm>
            <a:off x="889425" y="1851600"/>
            <a:ext cx="22942800" cy="113676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Summarize the following: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did you exploit the vulnerability? E.g., which tool (Nmap, etc.) or technique (XSS, etc.)? </a:t>
            </a:r>
            <a:endParaRPr sz="3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We exploited the vulnerability by using Nmap</a:t>
            </a:r>
            <a:endParaRPr sz="3600">
              <a:solidFill>
                <a:srgbClr val="FF0000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What did the exploit achieve? E.g., did it grant you a user shell, root access, etc.? </a:t>
            </a:r>
            <a:endParaRPr sz="3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The exploit </a:t>
            </a:r>
            <a:r>
              <a:rPr lang="en-US" sz="3600">
                <a:solidFill>
                  <a:srgbClr val="FF0000"/>
                </a:solidFill>
              </a:rPr>
              <a:t>achieved</a:t>
            </a:r>
            <a:r>
              <a:rPr lang="en-US" sz="3600">
                <a:solidFill>
                  <a:srgbClr val="FF0000"/>
                </a:solidFill>
              </a:rPr>
              <a:t> displaying all vulnerable ports and services</a:t>
            </a:r>
            <a:endParaRPr sz="3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750">
              <a:solidFill>
                <a:schemeClr val="dk1"/>
              </a:solidFill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190125" y="6617325"/>
            <a:ext cx="13997399" cy="61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-32716" y="-98675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Exploitation: Enumerating Wordpress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p24"/>
          <p:cNvSpPr txBox="1"/>
          <p:nvPr>
            <p:ph idx="3" type="body"/>
          </p:nvPr>
        </p:nvSpPr>
        <p:spPr>
          <a:xfrm>
            <a:off x="717425" y="1851600"/>
            <a:ext cx="22942800" cy="113676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Summarize the following: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did you exploit the vulnerability? E.g., which tool (Nmap, etc.) or technique (XSS, etc.)?</a:t>
            </a:r>
            <a:endParaRPr sz="3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We exploited the vulnerability by using WPScan</a:t>
            </a:r>
            <a:endParaRPr sz="3600">
              <a:solidFill>
                <a:srgbClr val="FF0000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What did the exploit achieve? E.g., did it grant you a user shell, root access, etc.? </a:t>
            </a:r>
            <a:endParaRPr sz="3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The exploit achieved displaying valid usernames</a:t>
            </a:r>
            <a:endParaRPr sz="3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</a:endParaRPr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88025" y="6552100"/>
            <a:ext cx="11339099" cy="65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2189975" y="6552100"/>
            <a:ext cx="10758126" cy="653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Exploitation: Weak Password</a:t>
            </a:r>
            <a:r>
              <a:rPr lang="en-US">
                <a:solidFill>
                  <a:srgbClr val="9E9E9E"/>
                </a:solidFill>
              </a:rPr>
              <a:t>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179" name="Google Shape;179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p25"/>
          <p:cNvSpPr txBox="1"/>
          <p:nvPr>
            <p:ph idx="3" type="body"/>
          </p:nvPr>
        </p:nvSpPr>
        <p:spPr>
          <a:xfrm>
            <a:off x="703375" y="1756425"/>
            <a:ext cx="22942800" cy="113283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Summarize the following: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did you exploit the vulnerability? E.g., which tool (Nmap, etc.) or technique (XSS, etc.)? </a:t>
            </a:r>
            <a:endParaRPr sz="3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We exploited the vulnerability by using password guessing and John the Ripper to gain login credentials to SSH</a:t>
            </a:r>
            <a:endParaRPr sz="3600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0000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What did the exploit achieve? E.g., did it grant you a user shell, root access, etc.? </a:t>
            </a:r>
            <a:endParaRPr sz="3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The exploit granted us a user shell on the target machine</a:t>
            </a:r>
            <a:endParaRPr sz="3600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300">
              <a:solidFill>
                <a:srgbClr val="FF0000"/>
              </a:solidFill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213938" y="8450200"/>
            <a:ext cx="10579675" cy="19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